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14"/>
  </p:notesMasterIdLst>
  <p:sldIdLst>
    <p:sldId id="393" r:id="rId2"/>
    <p:sldId id="396" r:id="rId3"/>
    <p:sldId id="397" r:id="rId4"/>
    <p:sldId id="398" r:id="rId5"/>
    <p:sldId id="399" r:id="rId6"/>
    <p:sldId id="400" r:id="rId7"/>
    <p:sldId id="401" r:id="rId8"/>
    <p:sldId id="404" r:id="rId9"/>
    <p:sldId id="407" r:id="rId10"/>
    <p:sldId id="405" r:id="rId11"/>
    <p:sldId id="406" r:id="rId12"/>
    <p:sldId id="311" r:id="rId13"/>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81447" autoAdjust="0"/>
  </p:normalViewPr>
  <p:slideViewPr>
    <p:cSldViewPr>
      <p:cViewPr varScale="1">
        <p:scale>
          <a:sx n="93" d="100"/>
          <a:sy n="93" d="100"/>
        </p:scale>
        <p:origin x="1152" y="78"/>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539" y="0"/>
            <a:ext cx="4028440" cy="352143"/>
          </a:xfrm>
          <a:prstGeom prst="rect">
            <a:avLst/>
          </a:prstGeom>
        </p:spPr>
        <p:txBody>
          <a:bodyPr vert="horz" lIns="91440" tIns="45720" rIns="91440" bIns="45720" rtlCol="0"/>
          <a:lstStyle>
            <a:lvl1pPr algn="r">
              <a:defRPr sz="1200"/>
            </a:lvl1pPr>
          </a:lstStyle>
          <a:p>
            <a:fld id="{1924F82C-2E45-4BE7-AE3C-C58838FBC445}" type="datetimeFigureOut">
              <a:rPr lang="en-US" smtClean="0"/>
              <a:t>4/22/2020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9640" y="3373756"/>
            <a:ext cx="7437120" cy="276034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258"/>
            <a:ext cx="4028440" cy="35214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539" y="6658258"/>
            <a:ext cx="4028440" cy="352142"/>
          </a:xfrm>
          <a:prstGeom prst="rect">
            <a:avLst/>
          </a:prstGeom>
        </p:spPr>
        <p:txBody>
          <a:bodyPr vert="horz" lIns="91440" tIns="45720" rIns="91440" bIns="45720" rtlCol="0" anchor="b"/>
          <a:lstStyle>
            <a:lvl1pPr algn="r">
              <a:defRPr sz="1200"/>
            </a:lvl1pPr>
          </a:lstStyle>
          <a:p>
            <a:fld id="{51150EA4-B61A-4859-8D76-0DBF5C4DD206}" type="slidenum">
              <a:rPr lang="en-US" smtClean="0"/>
              <a:t>‹#›</a:t>
            </a:fld>
            <a:endParaRPr lang="en-US"/>
          </a:p>
        </p:txBody>
      </p:sp>
    </p:spTree>
    <p:extLst>
      <p:ext uri="{BB962C8B-B14F-4D97-AF65-F5344CB8AC3E}">
        <p14:creationId xmlns:p14="http://schemas.microsoft.com/office/powerpoint/2010/main" val="3323619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150EA4-B61A-4859-8D76-0DBF5C4DD206}" type="slidenum">
              <a:rPr lang="en-US" smtClean="0"/>
              <a:t>2</a:t>
            </a:fld>
            <a:endParaRPr lang="en-US"/>
          </a:p>
        </p:txBody>
      </p:sp>
    </p:spTree>
    <p:extLst>
      <p:ext uri="{BB962C8B-B14F-4D97-AF65-F5344CB8AC3E}">
        <p14:creationId xmlns:p14="http://schemas.microsoft.com/office/powerpoint/2010/main" val="1900702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150EA4-B61A-4859-8D76-0DBF5C4DD206}" type="slidenum">
              <a:rPr lang="en-US" smtClean="0"/>
              <a:t>11</a:t>
            </a:fld>
            <a:endParaRPr lang="en-US"/>
          </a:p>
        </p:txBody>
      </p:sp>
    </p:spTree>
    <p:extLst>
      <p:ext uri="{BB962C8B-B14F-4D97-AF65-F5344CB8AC3E}">
        <p14:creationId xmlns:p14="http://schemas.microsoft.com/office/powerpoint/2010/main" val="183304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Questions/Comments</a:t>
            </a:r>
          </a:p>
        </p:txBody>
      </p:sp>
      <p:sp>
        <p:nvSpPr>
          <p:cNvPr id="4" name="Slide Number Placeholder 3"/>
          <p:cNvSpPr>
            <a:spLocks noGrp="1"/>
          </p:cNvSpPr>
          <p:nvPr>
            <p:ph type="sldNum" sz="quarter" idx="10"/>
          </p:nvPr>
        </p:nvSpPr>
        <p:spPr/>
        <p:txBody>
          <a:bodyPr/>
          <a:lstStyle/>
          <a:p>
            <a:fld id="{51150EA4-B61A-4859-8D76-0DBF5C4DD206}" type="slidenum">
              <a:rPr lang="en-US" smtClean="0"/>
              <a:t>12</a:t>
            </a:fld>
            <a:endParaRPr lang="en-US"/>
          </a:p>
        </p:txBody>
      </p:sp>
    </p:spTree>
    <p:extLst>
      <p:ext uri="{BB962C8B-B14F-4D97-AF65-F5344CB8AC3E}">
        <p14:creationId xmlns:p14="http://schemas.microsoft.com/office/powerpoint/2010/main" val="154895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150EA4-B61A-4859-8D76-0DBF5C4DD206}" type="slidenum">
              <a:rPr lang="en-US" smtClean="0"/>
              <a:t>3</a:t>
            </a:fld>
            <a:endParaRPr lang="en-US"/>
          </a:p>
        </p:txBody>
      </p:sp>
    </p:spTree>
    <p:extLst>
      <p:ext uri="{BB962C8B-B14F-4D97-AF65-F5344CB8AC3E}">
        <p14:creationId xmlns:p14="http://schemas.microsoft.com/office/powerpoint/2010/main" val="3183961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150EA4-B61A-4859-8D76-0DBF5C4DD206}" type="slidenum">
              <a:rPr lang="en-US" smtClean="0"/>
              <a:t>4</a:t>
            </a:fld>
            <a:endParaRPr lang="en-US"/>
          </a:p>
        </p:txBody>
      </p:sp>
    </p:spTree>
    <p:extLst>
      <p:ext uri="{BB962C8B-B14F-4D97-AF65-F5344CB8AC3E}">
        <p14:creationId xmlns:p14="http://schemas.microsoft.com/office/powerpoint/2010/main" val="2936122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150EA4-B61A-4859-8D76-0DBF5C4DD206}" type="slidenum">
              <a:rPr lang="en-US" smtClean="0"/>
              <a:t>5</a:t>
            </a:fld>
            <a:endParaRPr lang="en-US"/>
          </a:p>
        </p:txBody>
      </p:sp>
    </p:spTree>
    <p:extLst>
      <p:ext uri="{BB962C8B-B14F-4D97-AF65-F5344CB8AC3E}">
        <p14:creationId xmlns:p14="http://schemas.microsoft.com/office/powerpoint/2010/main" val="3007172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150EA4-B61A-4859-8D76-0DBF5C4DD206}" type="slidenum">
              <a:rPr lang="en-US" smtClean="0"/>
              <a:t>6</a:t>
            </a:fld>
            <a:endParaRPr lang="en-US"/>
          </a:p>
        </p:txBody>
      </p:sp>
    </p:spTree>
    <p:extLst>
      <p:ext uri="{BB962C8B-B14F-4D97-AF65-F5344CB8AC3E}">
        <p14:creationId xmlns:p14="http://schemas.microsoft.com/office/powerpoint/2010/main" val="1524956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150EA4-B61A-4859-8D76-0DBF5C4DD206}" type="slidenum">
              <a:rPr lang="en-US" smtClean="0"/>
              <a:t>7</a:t>
            </a:fld>
            <a:endParaRPr lang="en-US"/>
          </a:p>
        </p:txBody>
      </p:sp>
    </p:spTree>
    <p:extLst>
      <p:ext uri="{BB962C8B-B14F-4D97-AF65-F5344CB8AC3E}">
        <p14:creationId xmlns:p14="http://schemas.microsoft.com/office/powerpoint/2010/main" val="1568271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150EA4-B61A-4859-8D76-0DBF5C4DD206}" type="slidenum">
              <a:rPr lang="en-US" smtClean="0"/>
              <a:t>8</a:t>
            </a:fld>
            <a:endParaRPr lang="en-US"/>
          </a:p>
        </p:txBody>
      </p:sp>
    </p:spTree>
    <p:extLst>
      <p:ext uri="{BB962C8B-B14F-4D97-AF65-F5344CB8AC3E}">
        <p14:creationId xmlns:p14="http://schemas.microsoft.com/office/powerpoint/2010/main" val="3973997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150EA4-B61A-4859-8D76-0DBF5C4DD206}" type="slidenum">
              <a:rPr lang="en-US" smtClean="0"/>
              <a:t>9</a:t>
            </a:fld>
            <a:endParaRPr lang="en-US"/>
          </a:p>
        </p:txBody>
      </p:sp>
    </p:spTree>
    <p:extLst>
      <p:ext uri="{BB962C8B-B14F-4D97-AF65-F5344CB8AC3E}">
        <p14:creationId xmlns:p14="http://schemas.microsoft.com/office/powerpoint/2010/main" val="2626274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150EA4-B61A-4859-8D76-0DBF5C4DD206}" type="slidenum">
              <a:rPr lang="en-US" smtClean="0"/>
              <a:t>10</a:t>
            </a:fld>
            <a:endParaRPr lang="en-US"/>
          </a:p>
        </p:txBody>
      </p:sp>
    </p:spTree>
    <p:extLst>
      <p:ext uri="{BB962C8B-B14F-4D97-AF65-F5344CB8AC3E}">
        <p14:creationId xmlns:p14="http://schemas.microsoft.com/office/powerpoint/2010/main" val="2382151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R="48895" algn="r">
              <a:lnSpc>
                <a:spcPts val="1015"/>
              </a:lnSpc>
            </a:pPr>
            <a:fld id="{81D60167-4931-47E6-BA6A-407CBD079E47}" type="slidenum">
              <a:rPr lang="en-US" spc="-5" smtClean="0"/>
              <a:t>‹#›</a:t>
            </a:fld>
            <a:endParaRPr lang="en-US" spc="-5"/>
          </a:p>
          <a:p>
            <a:pPr marR="5080" algn="r">
              <a:lnSpc>
                <a:spcPct val="100000"/>
              </a:lnSpc>
              <a:spcBef>
                <a:spcPts val="405"/>
              </a:spcBef>
            </a:pPr>
            <a:r>
              <a:rPr lang="en-US" sz="600" spc="-5"/>
              <a:t>12</a:t>
            </a:r>
            <a:r>
              <a:rPr lang="en-US" sz="600" spc="10"/>
              <a:t>/</a:t>
            </a:r>
            <a:r>
              <a:rPr lang="en-US" sz="600" spc="-5"/>
              <a:t>18</a:t>
            </a:r>
            <a:r>
              <a:rPr lang="en-US" sz="600" spc="10"/>
              <a:t>/</a:t>
            </a:r>
            <a:r>
              <a:rPr lang="en-US" sz="600" spc="-5"/>
              <a:t>2015</a:t>
            </a:r>
            <a:endParaRPr lang="en-US" sz="60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164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R="48895" algn="r">
              <a:lnSpc>
                <a:spcPts val="1015"/>
              </a:lnSpc>
            </a:pPr>
            <a:fld id="{81D60167-4931-47E6-BA6A-407CBD079E47}" type="slidenum">
              <a:rPr lang="en-US" spc="-5" smtClean="0"/>
              <a:t>‹#›</a:t>
            </a:fld>
            <a:endParaRPr lang="en-US" spc="-5"/>
          </a:p>
          <a:p>
            <a:pPr marR="5080" algn="r">
              <a:lnSpc>
                <a:spcPct val="100000"/>
              </a:lnSpc>
              <a:spcBef>
                <a:spcPts val="405"/>
              </a:spcBef>
            </a:pPr>
            <a:r>
              <a:rPr lang="en-US" sz="600" spc="-5"/>
              <a:t>12</a:t>
            </a:r>
            <a:r>
              <a:rPr lang="en-US" sz="600" spc="10"/>
              <a:t>/</a:t>
            </a:r>
            <a:r>
              <a:rPr lang="en-US" sz="600" spc="-5"/>
              <a:t>18</a:t>
            </a:r>
            <a:r>
              <a:rPr lang="en-US" sz="600" spc="10"/>
              <a:t>/</a:t>
            </a:r>
            <a:r>
              <a:rPr lang="en-US" sz="600" spc="-5"/>
              <a:t>2015</a:t>
            </a:r>
            <a:endParaRPr lang="en-US" sz="600"/>
          </a:p>
        </p:txBody>
      </p:sp>
    </p:spTree>
    <p:extLst>
      <p:ext uri="{BB962C8B-B14F-4D97-AF65-F5344CB8AC3E}">
        <p14:creationId xmlns:p14="http://schemas.microsoft.com/office/powerpoint/2010/main" val="2425999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R="48895" algn="r">
              <a:lnSpc>
                <a:spcPts val="1015"/>
              </a:lnSpc>
            </a:pPr>
            <a:fld id="{81D60167-4931-47E6-BA6A-407CBD079E47}" type="slidenum">
              <a:rPr lang="en-US" spc="-5" smtClean="0"/>
              <a:t>‹#›</a:t>
            </a:fld>
            <a:endParaRPr lang="en-US" spc="-5"/>
          </a:p>
          <a:p>
            <a:pPr marR="5080" algn="r">
              <a:lnSpc>
                <a:spcPct val="100000"/>
              </a:lnSpc>
              <a:spcBef>
                <a:spcPts val="405"/>
              </a:spcBef>
            </a:pPr>
            <a:r>
              <a:rPr lang="en-US" sz="600" spc="-5"/>
              <a:t>12</a:t>
            </a:r>
            <a:r>
              <a:rPr lang="en-US" sz="600" spc="10"/>
              <a:t>/</a:t>
            </a:r>
            <a:r>
              <a:rPr lang="en-US" sz="600" spc="-5"/>
              <a:t>18</a:t>
            </a:r>
            <a:r>
              <a:rPr lang="en-US" sz="600" spc="10"/>
              <a:t>/</a:t>
            </a:r>
            <a:r>
              <a:rPr lang="en-US" sz="600" spc="-5"/>
              <a:t>2015</a:t>
            </a:r>
            <a:endParaRPr lang="en-US" sz="600"/>
          </a:p>
        </p:txBody>
      </p:sp>
    </p:spTree>
    <p:extLst>
      <p:ext uri="{BB962C8B-B14F-4D97-AF65-F5344CB8AC3E}">
        <p14:creationId xmlns:p14="http://schemas.microsoft.com/office/powerpoint/2010/main" val="240433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R="48895" algn="r">
              <a:lnSpc>
                <a:spcPts val="1015"/>
              </a:lnSpc>
            </a:pPr>
            <a:fld id="{81D60167-4931-47E6-BA6A-407CBD079E47}" type="slidenum">
              <a:rPr lang="en-US" spc="-5" smtClean="0"/>
              <a:t>‹#›</a:t>
            </a:fld>
            <a:endParaRPr lang="en-US" spc="-5"/>
          </a:p>
          <a:p>
            <a:pPr marR="5080" algn="r">
              <a:lnSpc>
                <a:spcPct val="100000"/>
              </a:lnSpc>
              <a:spcBef>
                <a:spcPts val="405"/>
              </a:spcBef>
            </a:pPr>
            <a:r>
              <a:rPr lang="en-US" sz="600" spc="-5"/>
              <a:t>12</a:t>
            </a:r>
            <a:r>
              <a:rPr lang="en-US" sz="600" spc="10"/>
              <a:t>/</a:t>
            </a:r>
            <a:r>
              <a:rPr lang="en-US" sz="600" spc="-5"/>
              <a:t>18</a:t>
            </a:r>
            <a:r>
              <a:rPr lang="en-US" sz="600" spc="10"/>
              <a:t>/</a:t>
            </a:r>
            <a:r>
              <a:rPr lang="en-US" sz="600" spc="-5"/>
              <a:t>2015</a:t>
            </a:r>
            <a:endParaRPr lang="en-US" sz="600"/>
          </a:p>
        </p:txBody>
      </p:sp>
    </p:spTree>
    <p:extLst>
      <p:ext uri="{BB962C8B-B14F-4D97-AF65-F5344CB8AC3E}">
        <p14:creationId xmlns:p14="http://schemas.microsoft.com/office/powerpoint/2010/main" val="204999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R="48895" algn="r">
              <a:lnSpc>
                <a:spcPts val="1015"/>
              </a:lnSpc>
            </a:pPr>
            <a:fld id="{81D60167-4931-47E6-BA6A-407CBD079E47}" type="slidenum">
              <a:rPr lang="en-US" spc="-5" smtClean="0"/>
              <a:t>‹#›</a:t>
            </a:fld>
            <a:endParaRPr lang="en-US" spc="-5"/>
          </a:p>
          <a:p>
            <a:pPr marR="5080" algn="r">
              <a:lnSpc>
                <a:spcPct val="100000"/>
              </a:lnSpc>
              <a:spcBef>
                <a:spcPts val="405"/>
              </a:spcBef>
            </a:pPr>
            <a:r>
              <a:rPr lang="en-US" sz="600" spc="-5"/>
              <a:t>12</a:t>
            </a:r>
            <a:r>
              <a:rPr lang="en-US" sz="600" spc="10"/>
              <a:t>/</a:t>
            </a:r>
            <a:r>
              <a:rPr lang="en-US" sz="600" spc="-5"/>
              <a:t>18</a:t>
            </a:r>
            <a:r>
              <a:rPr lang="en-US" sz="600" spc="10"/>
              <a:t>/</a:t>
            </a:r>
            <a:r>
              <a:rPr lang="en-US" sz="600" spc="-5"/>
              <a:t>2015</a:t>
            </a:r>
            <a:endParaRPr lang="en-US" sz="60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30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R="48895" algn="r">
              <a:lnSpc>
                <a:spcPts val="1015"/>
              </a:lnSpc>
            </a:pPr>
            <a:fld id="{81D60167-4931-47E6-BA6A-407CBD079E47}" type="slidenum">
              <a:rPr lang="en-US" spc="-5" smtClean="0"/>
              <a:t>‹#›</a:t>
            </a:fld>
            <a:endParaRPr lang="en-US" spc="-5"/>
          </a:p>
          <a:p>
            <a:pPr marR="5080" algn="r">
              <a:lnSpc>
                <a:spcPct val="100000"/>
              </a:lnSpc>
              <a:spcBef>
                <a:spcPts val="405"/>
              </a:spcBef>
            </a:pPr>
            <a:r>
              <a:rPr lang="en-US" sz="600" spc="-5"/>
              <a:t>12</a:t>
            </a:r>
            <a:r>
              <a:rPr lang="en-US" sz="600" spc="10"/>
              <a:t>/</a:t>
            </a:r>
            <a:r>
              <a:rPr lang="en-US" sz="600" spc="-5"/>
              <a:t>18</a:t>
            </a:r>
            <a:r>
              <a:rPr lang="en-US" sz="600" spc="10"/>
              <a:t>/</a:t>
            </a:r>
            <a:r>
              <a:rPr lang="en-US" sz="600" spc="-5"/>
              <a:t>2015</a:t>
            </a:r>
            <a:endParaRPr lang="en-US" sz="600"/>
          </a:p>
        </p:txBody>
      </p:sp>
    </p:spTree>
    <p:extLst>
      <p:ext uri="{BB962C8B-B14F-4D97-AF65-F5344CB8AC3E}">
        <p14:creationId xmlns:p14="http://schemas.microsoft.com/office/powerpoint/2010/main" val="2724042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R="48895" algn="r">
              <a:lnSpc>
                <a:spcPts val="1015"/>
              </a:lnSpc>
            </a:pPr>
            <a:fld id="{81D60167-4931-47E6-BA6A-407CBD079E47}" type="slidenum">
              <a:rPr lang="en-US" spc="-5" smtClean="0"/>
              <a:t>‹#›</a:t>
            </a:fld>
            <a:endParaRPr lang="en-US" spc="-5"/>
          </a:p>
          <a:p>
            <a:pPr marR="5080" algn="r">
              <a:lnSpc>
                <a:spcPct val="100000"/>
              </a:lnSpc>
              <a:spcBef>
                <a:spcPts val="405"/>
              </a:spcBef>
            </a:pPr>
            <a:r>
              <a:rPr lang="en-US" sz="600" spc="-5"/>
              <a:t>12</a:t>
            </a:r>
            <a:r>
              <a:rPr lang="en-US" sz="600" spc="10"/>
              <a:t>/</a:t>
            </a:r>
            <a:r>
              <a:rPr lang="en-US" sz="600" spc="-5"/>
              <a:t>18</a:t>
            </a:r>
            <a:r>
              <a:rPr lang="en-US" sz="600" spc="10"/>
              <a:t>/</a:t>
            </a:r>
            <a:r>
              <a:rPr lang="en-US" sz="600" spc="-5"/>
              <a:t>2015</a:t>
            </a:r>
            <a:endParaRPr lang="en-US" sz="600"/>
          </a:p>
        </p:txBody>
      </p:sp>
    </p:spTree>
    <p:extLst>
      <p:ext uri="{BB962C8B-B14F-4D97-AF65-F5344CB8AC3E}">
        <p14:creationId xmlns:p14="http://schemas.microsoft.com/office/powerpoint/2010/main" val="1676213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R="48895" algn="r">
              <a:lnSpc>
                <a:spcPts val="1015"/>
              </a:lnSpc>
            </a:pPr>
            <a:fld id="{81D60167-4931-47E6-BA6A-407CBD079E47}" type="slidenum">
              <a:rPr lang="en-US" spc="-5" smtClean="0"/>
              <a:t>‹#›</a:t>
            </a:fld>
            <a:endParaRPr lang="en-US" spc="-5"/>
          </a:p>
          <a:p>
            <a:pPr marR="5080" algn="r">
              <a:lnSpc>
                <a:spcPct val="100000"/>
              </a:lnSpc>
              <a:spcBef>
                <a:spcPts val="405"/>
              </a:spcBef>
            </a:pPr>
            <a:r>
              <a:rPr lang="en-US" sz="600" spc="-5"/>
              <a:t>12</a:t>
            </a:r>
            <a:r>
              <a:rPr lang="en-US" sz="600" spc="10"/>
              <a:t>/</a:t>
            </a:r>
            <a:r>
              <a:rPr lang="en-US" sz="600" spc="-5"/>
              <a:t>18</a:t>
            </a:r>
            <a:r>
              <a:rPr lang="en-US" sz="600" spc="10"/>
              <a:t>/</a:t>
            </a:r>
            <a:r>
              <a:rPr lang="en-US" sz="600" spc="-5"/>
              <a:t>2015</a:t>
            </a:r>
            <a:endParaRPr lang="en-US" sz="600"/>
          </a:p>
        </p:txBody>
      </p:sp>
    </p:spTree>
    <p:extLst>
      <p:ext uri="{BB962C8B-B14F-4D97-AF65-F5344CB8AC3E}">
        <p14:creationId xmlns:p14="http://schemas.microsoft.com/office/powerpoint/2010/main" val="2194811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8BD707-D9CF-40AE-B4C6-C98DA3205C09}" type="datetimeFigureOut">
              <a:rPr lang="en-US" smtClean="0"/>
              <a:t>4/22/2020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pPr marR="48895" algn="r">
              <a:lnSpc>
                <a:spcPts val="1015"/>
              </a:lnSpc>
            </a:pPr>
            <a:fld id="{81D60167-4931-47E6-BA6A-407CBD079E47}" type="slidenum">
              <a:rPr lang="en-US" spc="-5" smtClean="0"/>
              <a:t>‹#›</a:t>
            </a:fld>
            <a:endParaRPr lang="en-US" spc="-5"/>
          </a:p>
          <a:p>
            <a:pPr marR="5080" algn="r">
              <a:lnSpc>
                <a:spcPct val="100000"/>
              </a:lnSpc>
              <a:spcBef>
                <a:spcPts val="405"/>
              </a:spcBef>
            </a:pPr>
            <a:r>
              <a:rPr lang="en-US" sz="600" spc="-5"/>
              <a:t>12</a:t>
            </a:r>
            <a:r>
              <a:rPr lang="en-US" sz="600" spc="10"/>
              <a:t>/</a:t>
            </a:r>
            <a:r>
              <a:rPr lang="en-US" sz="600" spc="-5"/>
              <a:t>18</a:t>
            </a:r>
            <a:r>
              <a:rPr lang="en-US" sz="600" spc="10"/>
              <a:t>/</a:t>
            </a:r>
            <a:r>
              <a:rPr lang="en-US" sz="600" spc="-5"/>
              <a:t>2015</a:t>
            </a:r>
            <a:endParaRPr lang="en-US" sz="600"/>
          </a:p>
        </p:txBody>
      </p:sp>
    </p:spTree>
    <p:extLst>
      <p:ext uri="{BB962C8B-B14F-4D97-AF65-F5344CB8AC3E}">
        <p14:creationId xmlns:p14="http://schemas.microsoft.com/office/powerpoint/2010/main" val="3386347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D8BD707-D9CF-40AE-B4C6-C98DA3205C09}" type="datetimeFigureOut">
              <a:rPr lang="en-US" smtClean="0"/>
              <a:t>4/22/2020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R="48895" algn="r">
              <a:lnSpc>
                <a:spcPts val="1015"/>
              </a:lnSpc>
            </a:pPr>
            <a:fld id="{81D60167-4931-47E6-BA6A-407CBD079E47}" type="slidenum">
              <a:rPr lang="en-US" spc="-5" smtClean="0"/>
              <a:t>‹#›</a:t>
            </a:fld>
            <a:endParaRPr lang="en-US" spc="-5"/>
          </a:p>
          <a:p>
            <a:pPr marR="5080" algn="r">
              <a:lnSpc>
                <a:spcPct val="100000"/>
              </a:lnSpc>
              <a:spcBef>
                <a:spcPts val="405"/>
              </a:spcBef>
            </a:pPr>
            <a:r>
              <a:rPr lang="en-US" sz="600" spc="-5"/>
              <a:t>12</a:t>
            </a:r>
            <a:r>
              <a:rPr lang="en-US" sz="600" spc="10"/>
              <a:t>/</a:t>
            </a:r>
            <a:r>
              <a:rPr lang="en-US" sz="600" spc="-5"/>
              <a:t>18</a:t>
            </a:r>
            <a:r>
              <a:rPr lang="en-US" sz="600" spc="10"/>
              <a:t>/</a:t>
            </a:r>
            <a:r>
              <a:rPr lang="en-US" sz="600" spc="-5"/>
              <a:t>2015</a:t>
            </a:r>
            <a:endParaRPr lang="en-US" sz="600"/>
          </a:p>
        </p:txBody>
      </p:sp>
    </p:spTree>
    <p:extLst>
      <p:ext uri="{BB962C8B-B14F-4D97-AF65-F5344CB8AC3E}">
        <p14:creationId xmlns:p14="http://schemas.microsoft.com/office/powerpoint/2010/main" val="3827508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R="48895" algn="r">
              <a:lnSpc>
                <a:spcPts val="1015"/>
              </a:lnSpc>
            </a:pPr>
            <a:fld id="{81D60167-4931-47E6-BA6A-407CBD079E47}" type="slidenum">
              <a:rPr lang="en-US" spc="-5" smtClean="0"/>
              <a:t>‹#›</a:t>
            </a:fld>
            <a:endParaRPr lang="en-US" spc="-5"/>
          </a:p>
          <a:p>
            <a:pPr marR="5080" algn="r">
              <a:lnSpc>
                <a:spcPct val="100000"/>
              </a:lnSpc>
              <a:spcBef>
                <a:spcPts val="405"/>
              </a:spcBef>
            </a:pPr>
            <a:r>
              <a:rPr lang="en-US" sz="600" spc="-5"/>
              <a:t>12</a:t>
            </a:r>
            <a:r>
              <a:rPr lang="en-US" sz="600" spc="10"/>
              <a:t>/</a:t>
            </a:r>
            <a:r>
              <a:rPr lang="en-US" sz="600" spc="-5"/>
              <a:t>18</a:t>
            </a:r>
            <a:r>
              <a:rPr lang="en-US" sz="600" spc="10"/>
              <a:t>/</a:t>
            </a:r>
            <a:r>
              <a:rPr lang="en-US" sz="600" spc="-5"/>
              <a:t>2015</a:t>
            </a:r>
            <a:endParaRPr lang="en-US" sz="600"/>
          </a:p>
        </p:txBody>
      </p:sp>
    </p:spTree>
    <p:extLst>
      <p:ext uri="{BB962C8B-B14F-4D97-AF65-F5344CB8AC3E}">
        <p14:creationId xmlns:p14="http://schemas.microsoft.com/office/powerpoint/2010/main" val="264689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D8BD707-D9CF-40AE-B4C6-C98DA3205C09}" type="datetimeFigureOut">
              <a:rPr lang="en-US" smtClean="0"/>
              <a:t>4/22/2020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R="48895" algn="r">
              <a:lnSpc>
                <a:spcPts val="1015"/>
              </a:lnSpc>
            </a:pPr>
            <a:fld id="{81D60167-4931-47E6-BA6A-407CBD079E47}" type="slidenum">
              <a:rPr lang="en-US" spc="-5" smtClean="0"/>
              <a:t>‹#›</a:t>
            </a:fld>
            <a:endParaRPr lang="en-US" spc="-5"/>
          </a:p>
          <a:p>
            <a:pPr marR="5080" algn="r">
              <a:lnSpc>
                <a:spcPct val="100000"/>
              </a:lnSpc>
              <a:spcBef>
                <a:spcPts val="405"/>
              </a:spcBef>
            </a:pPr>
            <a:r>
              <a:rPr lang="en-US" sz="600" spc="-5"/>
              <a:t>12</a:t>
            </a:r>
            <a:r>
              <a:rPr lang="en-US" sz="600" spc="10"/>
              <a:t>/</a:t>
            </a:r>
            <a:r>
              <a:rPr lang="en-US" sz="600" spc="-5"/>
              <a:t>18</a:t>
            </a:r>
            <a:r>
              <a:rPr lang="en-US" sz="600" spc="10"/>
              <a:t>/</a:t>
            </a:r>
            <a:r>
              <a:rPr lang="en-US" sz="600" spc="-5"/>
              <a:t>2015</a:t>
            </a:r>
            <a:endParaRPr lang="en-US" sz="60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97516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mailto:Sales@VisitOWA.com" TargetMode="External"/><Relationship Id="rId5" Type="http://schemas.openxmlformats.org/officeDocument/2006/relationships/image" Target="../media/image1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4852" y="-1828800"/>
            <a:ext cx="3900776" cy="10841321"/>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7149" y="466748"/>
            <a:ext cx="3539477" cy="10054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00200"/>
            <a:ext cx="7925784" cy="2310446"/>
          </a:xfrm>
          <a:prstGeom prst="rect">
            <a:avLst/>
          </a:prstGeom>
        </p:spPr>
      </p:pic>
      <p:pic>
        <p:nvPicPr>
          <p:cNvPr id="7" name="Picture 6" descr="A picture containing object, clock, black, cloudy&#10;&#10;Description automatically generated">
            <a:extLst>
              <a:ext uri="{FF2B5EF4-FFF2-40B4-BE49-F238E27FC236}">
                <a16:creationId xmlns:a16="http://schemas.microsoft.com/office/drawing/2014/main" id="{951F3E36-A95A-43B9-BF2B-A0B5D865C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38600"/>
            <a:ext cx="10308158" cy="1700846"/>
          </a:xfrm>
          <a:prstGeom prst="rect">
            <a:avLst/>
          </a:prstGeom>
        </p:spPr>
      </p:pic>
    </p:spTree>
    <p:extLst>
      <p:ext uri="{BB962C8B-B14F-4D97-AF65-F5344CB8AC3E}">
        <p14:creationId xmlns:p14="http://schemas.microsoft.com/office/powerpoint/2010/main" val="836251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42855-D691-4486-9B14-08AEF2C214FB}"/>
              </a:ext>
            </a:extLst>
          </p:cNvPr>
          <p:cNvSpPr txBox="1"/>
          <p:nvPr/>
        </p:nvSpPr>
        <p:spPr>
          <a:xfrm>
            <a:off x="4953000" y="6400800"/>
            <a:ext cx="2270173" cy="830997"/>
          </a:xfrm>
          <a:prstGeom prst="rect">
            <a:avLst/>
          </a:prstGeom>
          <a:noFill/>
        </p:spPr>
        <p:txBody>
          <a:bodyPr wrap="none" rtlCol="0">
            <a:spAutoFit/>
          </a:bodyPr>
          <a:lstStyle/>
          <a:p>
            <a:r>
              <a:rPr lang="en-US" sz="2400" dirty="0">
                <a:solidFill>
                  <a:schemeClr val="bg1"/>
                </a:solidFill>
                <a:latin typeface="Avenir Next Demi Bold" panose="020B0703020202020204" pitchFamily="34" charset="0"/>
                <a:cs typeface="Arial"/>
              </a:rPr>
              <a:t>VisitOWA.com</a:t>
            </a:r>
          </a:p>
          <a:p>
            <a:endParaRPr lang="en-US" sz="2400" dirty="0"/>
          </a:p>
        </p:txBody>
      </p:sp>
      <p:sp>
        <p:nvSpPr>
          <p:cNvPr id="4" name="TextBox 3">
            <a:extLst>
              <a:ext uri="{FF2B5EF4-FFF2-40B4-BE49-F238E27FC236}">
                <a16:creationId xmlns:a16="http://schemas.microsoft.com/office/drawing/2014/main" id="{8AE2604F-428B-4A39-980C-E030E66581EC}"/>
              </a:ext>
            </a:extLst>
          </p:cNvPr>
          <p:cNvSpPr txBox="1"/>
          <p:nvPr/>
        </p:nvSpPr>
        <p:spPr>
          <a:xfrm>
            <a:off x="304800" y="4321433"/>
            <a:ext cx="697627" cy="646331"/>
          </a:xfrm>
          <a:prstGeom prst="rect">
            <a:avLst/>
          </a:prstGeom>
          <a:noFill/>
        </p:spPr>
        <p:txBody>
          <a:bodyPr wrap="none" rtlCol="0">
            <a:spAutoFit/>
          </a:bodyPr>
          <a:lstStyle/>
          <a:p>
            <a:pPr lvl="0"/>
            <a:endParaRPr lang="en-US" dirty="0">
              <a:solidFill>
                <a:srgbClr val="FF0000"/>
              </a:solidFill>
              <a:latin typeface="Avenir Book"/>
            </a:endParaRPr>
          </a:p>
          <a:p>
            <a:pPr lvl="0"/>
            <a:r>
              <a:rPr lang="en-US" dirty="0">
                <a:solidFill>
                  <a:srgbClr val="FF0000"/>
                </a:solidFill>
                <a:latin typeface="Avenir Book"/>
              </a:rPr>
              <a:t>        </a:t>
            </a:r>
            <a:endParaRPr lang="en-US" dirty="0">
              <a:latin typeface="Avenir Book"/>
            </a:endParaRPr>
          </a:p>
        </p:txBody>
      </p:sp>
      <p:sp>
        <p:nvSpPr>
          <p:cNvPr id="6" name="TextBox 5">
            <a:extLst>
              <a:ext uri="{FF2B5EF4-FFF2-40B4-BE49-F238E27FC236}">
                <a16:creationId xmlns:a16="http://schemas.microsoft.com/office/drawing/2014/main" id="{E1E134BA-17E9-42B7-BBB0-FF419D76A11E}"/>
              </a:ext>
            </a:extLst>
          </p:cNvPr>
          <p:cNvSpPr txBox="1"/>
          <p:nvPr/>
        </p:nvSpPr>
        <p:spPr>
          <a:xfrm>
            <a:off x="648170" y="457200"/>
            <a:ext cx="11201400" cy="923330"/>
          </a:xfrm>
          <a:prstGeom prst="rect">
            <a:avLst/>
          </a:prstGeom>
          <a:noFill/>
        </p:spPr>
        <p:txBody>
          <a:bodyPr wrap="square" rtlCol="0">
            <a:spAutoFit/>
          </a:bodyPr>
          <a:lstStyle/>
          <a:p>
            <a:pPr algn="ctr"/>
            <a:r>
              <a:rPr lang="en-US" sz="5400" dirty="0">
                <a:solidFill>
                  <a:srgbClr val="002060"/>
                </a:solidFill>
                <a:latin typeface="Avenir Next Heavy" panose="020B0903020202020204" pitchFamily="34" charset="0"/>
              </a:rPr>
              <a:t>Review/ Follow up</a:t>
            </a:r>
          </a:p>
        </p:txBody>
      </p:sp>
      <p:pic>
        <p:nvPicPr>
          <p:cNvPr id="8" name="Picture 7">
            <a:extLst>
              <a:ext uri="{FF2B5EF4-FFF2-40B4-BE49-F238E27FC236}">
                <a16:creationId xmlns:a16="http://schemas.microsoft.com/office/drawing/2014/main" id="{1813AFB2-748A-4C3D-A118-F91752B791A3}"/>
              </a:ext>
            </a:extLst>
          </p:cNvPr>
          <p:cNvPicPr>
            <a:picLocks noChangeAspect="1"/>
          </p:cNvPicPr>
          <p:nvPr/>
        </p:nvPicPr>
        <p:blipFill>
          <a:blip r:embed="rId3"/>
          <a:stretch>
            <a:fillRect/>
          </a:stretch>
        </p:blipFill>
        <p:spPr>
          <a:xfrm>
            <a:off x="1616147" y="1930460"/>
            <a:ext cx="8644877" cy="493819"/>
          </a:xfrm>
          <a:prstGeom prst="rect">
            <a:avLst/>
          </a:prstGeom>
        </p:spPr>
      </p:pic>
    </p:spTree>
    <p:extLst>
      <p:ext uri="{BB962C8B-B14F-4D97-AF65-F5344CB8AC3E}">
        <p14:creationId xmlns:p14="http://schemas.microsoft.com/office/powerpoint/2010/main" val="3016417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42855-D691-4486-9B14-08AEF2C214FB}"/>
              </a:ext>
            </a:extLst>
          </p:cNvPr>
          <p:cNvSpPr txBox="1"/>
          <p:nvPr/>
        </p:nvSpPr>
        <p:spPr>
          <a:xfrm>
            <a:off x="4953000" y="6400800"/>
            <a:ext cx="2270173" cy="830997"/>
          </a:xfrm>
          <a:prstGeom prst="rect">
            <a:avLst/>
          </a:prstGeom>
          <a:noFill/>
        </p:spPr>
        <p:txBody>
          <a:bodyPr wrap="none" rtlCol="0">
            <a:spAutoFit/>
          </a:bodyPr>
          <a:lstStyle/>
          <a:p>
            <a:r>
              <a:rPr lang="en-US" sz="2400" dirty="0">
                <a:solidFill>
                  <a:schemeClr val="bg1"/>
                </a:solidFill>
                <a:latin typeface="Avenir Next Demi Bold" panose="020B0703020202020204" pitchFamily="34" charset="0"/>
                <a:cs typeface="Arial"/>
              </a:rPr>
              <a:t>VisitOWA.com</a:t>
            </a:r>
          </a:p>
          <a:p>
            <a:endParaRPr lang="en-US" sz="2400" dirty="0"/>
          </a:p>
        </p:txBody>
      </p:sp>
      <p:sp>
        <p:nvSpPr>
          <p:cNvPr id="6" name="Rectangle 5">
            <a:extLst>
              <a:ext uri="{FF2B5EF4-FFF2-40B4-BE49-F238E27FC236}">
                <a16:creationId xmlns:a16="http://schemas.microsoft.com/office/drawing/2014/main" id="{92EA3970-DCED-4C4E-BCF3-8E6C340A8FCE}"/>
              </a:ext>
            </a:extLst>
          </p:cNvPr>
          <p:cNvSpPr/>
          <p:nvPr/>
        </p:nvSpPr>
        <p:spPr>
          <a:xfrm>
            <a:off x="1524000" y="457199"/>
            <a:ext cx="9448800" cy="923330"/>
          </a:xfrm>
          <a:prstGeom prst="rect">
            <a:avLst/>
          </a:prstGeom>
        </p:spPr>
        <p:txBody>
          <a:bodyPr wrap="square">
            <a:spAutoFit/>
          </a:bodyPr>
          <a:lstStyle/>
          <a:p>
            <a:pPr lvl="0" algn="ctr"/>
            <a:r>
              <a:rPr lang="en-US" sz="5400" dirty="0">
                <a:solidFill>
                  <a:srgbClr val="002060"/>
                </a:solidFill>
                <a:latin typeface="Avenir Next Heavy" panose="020B0903020202020204" pitchFamily="34" charset="0"/>
              </a:rPr>
              <a:t>Review/ Follow up</a:t>
            </a:r>
          </a:p>
        </p:txBody>
      </p:sp>
      <p:sp>
        <p:nvSpPr>
          <p:cNvPr id="7" name="Rectangle 6">
            <a:extLst>
              <a:ext uri="{FF2B5EF4-FFF2-40B4-BE49-F238E27FC236}">
                <a16:creationId xmlns:a16="http://schemas.microsoft.com/office/drawing/2014/main" id="{7C3DA031-1830-44D1-B9E4-EA28537E849F}"/>
              </a:ext>
            </a:extLst>
          </p:cNvPr>
          <p:cNvSpPr/>
          <p:nvPr/>
        </p:nvSpPr>
        <p:spPr>
          <a:xfrm>
            <a:off x="2057400" y="1828800"/>
            <a:ext cx="6254726" cy="369332"/>
          </a:xfrm>
          <a:prstGeom prst="rect">
            <a:avLst/>
          </a:prstGeom>
        </p:spPr>
        <p:txBody>
          <a:bodyPr wrap="none">
            <a:spAutoFit/>
          </a:bodyPr>
          <a:lstStyle/>
          <a:p>
            <a:pPr lvl="0"/>
            <a:r>
              <a:rPr lang="en-US" dirty="0">
                <a:solidFill>
                  <a:srgbClr val="262626"/>
                </a:solidFill>
                <a:latin typeface="Avenir Book"/>
              </a:rPr>
              <a:t>3</a:t>
            </a:r>
            <a:r>
              <a:rPr lang="en-US" dirty="0">
                <a:solidFill>
                  <a:srgbClr val="FF0000"/>
                </a:solidFill>
                <a:latin typeface="Avenir Book"/>
              </a:rPr>
              <a:t>. </a:t>
            </a:r>
            <a:r>
              <a:rPr lang="en-US" dirty="0">
                <a:solidFill>
                  <a:srgbClr val="262626"/>
                </a:solidFill>
                <a:latin typeface="Avenir Book"/>
              </a:rPr>
              <a:t>List other examples of Centripetal Force on the rides at OWA.  </a:t>
            </a:r>
          </a:p>
        </p:txBody>
      </p:sp>
    </p:spTree>
    <p:extLst>
      <p:ext uri="{BB962C8B-B14F-4D97-AF65-F5344CB8AC3E}">
        <p14:creationId xmlns:p14="http://schemas.microsoft.com/office/powerpoint/2010/main" val="30906476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p:cNvSpPr txBox="1">
            <a:spLocks/>
          </p:cNvSpPr>
          <p:nvPr/>
        </p:nvSpPr>
        <p:spPr>
          <a:xfrm>
            <a:off x="2667000" y="6475511"/>
            <a:ext cx="5605218" cy="307777"/>
          </a:xfrm>
          <a:prstGeom prst="rect">
            <a:avLst/>
          </a:prstGeom>
        </p:spPr>
        <p:txBody>
          <a:bodyPr vert="horz" wrap="square" lIns="0" tIns="0" rIns="0" bIns="0" rtlCol="0" anchor="ctr">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2700" marR="5080" indent="1589405" algn="ctr"/>
            <a:r>
              <a:rPr lang="en-US" sz="2000" dirty="0">
                <a:solidFill>
                  <a:schemeClr val="bg1"/>
                </a:solidFill>
                <a:latin typeface="Avenir Next Demi Bold" panose="020B0703020202020204" pitchFamily="34" charset="0"/>
                <a:cs typeface="Arial"/>
              </a:rPr>
              <a:t>VisitOWA.com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28600"/>
            <a:ext cx="2682334" cy="762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782" y="813406"/>
            <a:ext cx="8711170" cy="2539394"/>
          </a:xfrm>
          <a:prstGeom prst="rect">
            <a:avLst/>
          </a:prstGeom>
        </p:spPr>
      </p:pic>
      <p:pic>
        <p:nvPicPr>
          <p:cNvPr id="3" name="Picture 2" descr="A close up of a sign&#10;&#10;Description automatically generated">
            <a:extLst>
              <a:ext uri="{FF2B5EF4-FFF2-40B4-BE49-F238E27FC236}">
                <a16:creationId xmlns:a16="http://schemas.microsoft.com/office/drawing/2014/main" id="{AC56A957-AAE7-4B63-8F06-04B74E56E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948" y="3339662"/>
            <a:ext cx="10168103" cy="2186142"/>
          </a:xfrm>
          <a:prstGeom prst="rect">
            <a:avLst/>
          </a:prstGeom>
        </p:spPr>
      </p:pic>
      <p:sp>
        <p:nvSpPr>
          <p:cNvPr id="4" name="TextBox 3">
            <a:extLst>
              <a:ext uri="{FF2B5EF4-FFF2-40B4-BE49-F238E27FC236}">
                <a16:creationId xmlns:a16="http://schemas.microsoft.com/office/drawing/2014/main" id="{E35BEBDC-ECBB-4820-B094-02882A64E941}"/>
              </a:ext>
            </a:extLst>
          </p:cNvPr>
          <p:cNvSpPr txBox="1"/>
          <p:nvPr/>
        </p:nvSpPr>
        <p:spPr>
          <a:xfrm>
            <a:off x="0" y="5572780"/>
            <a:ext cx="12192000" cy="523220"/>
          </a:xfrm>
          <a:prstGeom prst="rect">
            <a:avLst/>
          </a:prstGeom>
          <a:noFill/>
        </p:spPr>
        <p:txBody>
          <a:bodyPr wrap="square" rtlCol="0">
            <a:spAutoFit/>
          </a:bodyPr>
          <a:lstStyle/>
          <a:p>
            <a:pPr algn="ctr"/>
            <a:r>
              <a:rPr lang="en-US" sz="2800" b="1" dirty="0">
                <a:solidFill>
                  <a:schemeClr val="accent2">
                    <a:lumMod val="75000"/>
                  </a:schemeClr>
                </a:solidFill>
                <a:latin typeface="Avenir Book" panose="02000503020000020003" pitchFamily="2" charset="0"/>
              </a:rPr>
              <a:t>Email </a:t>
            </a:r>
            <a:r>
              <a:rPr lang="en-US" sz="2800" b="1" dirty="0">
                <a:solidFill>
                  <a:schemeClr val="accent2">
                    <a:lumMod val="75000"/>
                  </a:schemeClr>
                </a:solidFill>
                <a:latin typeface="Avenir Book" panose="02000503020000020003" pitchFamily="2" charset="0"/>
                <a:hlinkClick r:id="rId6">
                  <a:extLst>
                    <a:ext uri="{A12FA001-AC4F-418D-AE19-62706E023703}">
                      <ahyp:hlinkClr xmlns:ahyp="http://schemas.microsoft.com/office/drawing/2018/hyperlinkcolor" val="tx"/>
                    </a:ext>
                  </a:extLst>
                </a:hlinkClick>
              </a:rPr>
              <a:t>Sales@VisitOWA.com</a:t>
            </a:r>
            <a:r>
              <a:rPr lang="en-US" sz="2800" b="1" dirty="0">
                <a:solidFill>
                  <a:schemeClr val="accent2">
                    <a:lumMod val="75000"/>
                  </a:schemeClr>
                </a:solidFill>
                <a:latin typeface="Avenir Book" panose="02000503020000020003" pitchFamily="2" charset="0"/>
              </a:rPr>
              <a:t> or call (251) 923-3498</a:t>
            </a:r>
          </a:p>
        </p:txBody>
      </p:sp>
    </p:spTree>
    <p:extLst>
      <p:ext uri="{BB962C8B-B14F-4D97-AF65-F5344CB8AC3E}">
        <p14:creationId xmlns:p14="http://schemas.microsoft.com/office/powerpoint/2010/main" val="486365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56F3D0-CABD-4A31-968F-49B9BE47559B}"/>
              </a:ext>
            </a:extLst>
          </p:cNvPr>
          <p:cNvSpPr txBox="1"/>
          <p:nvPr/>
        </p:nvSpPr>
        <p:spPr>
          <a:xfrm>
            <a:off x="495300" y="839212"/>
            <a:ext cx="11201400" cy="923330"/>
          </a:xfrm>
          <a:prstGeom prst="rect">
            <a:avLst/>
          </a:prstGeom>
          <a:noFill/>
        </p:spPr>
        <p:txBody>
          <a:bodyPr wrap="square" rtlCol="0">
            <a:spAutoFit/>
          </a:bodyPr>
          <a:lstStyle/>
          <a:p>
            <a:pPr algn="ctr"/>
            <a:r>
              <a:rPr lang="en-US" sz="5400" dirty="0">
                <a:solidFill>
                  <a:srgbClr val="002060"/>
                </a:solidFill>
                <a:latin typeface="Avenir Next Heavy" panose="020B0903020202020204" pitchFamily="34" charset="0"/>
              </a:rPr>
              <a:t>Newton’s First Law of Motion</a:t>
            </a:r>
          </a:p>
        </p:txBody>
      </p:sp>
      <p:sp>
        <p:nvSpPr>
          <p:cNvPr id="8" name="TextBox 7">
            <a:extLst>
              <a:ext uri="{FF2B5EF4-FFF2-40B4-BE49-F238E27FC236}">
                <a16:creationId xmlns:a16="http://schemas.microsoft.com/office/drawing/2014/main" id="{B6C897F2-33E8-44D4-A7B9-3B1423BB7C0B}"/>
              </a:ext>
            </a:extLst>
          </p:cNvPr>
          <p:cNvSpPr txBox="1"/>
          <p:nvPr/>
        </p:nvSpPr>
        <p:spPr>
          <a:xfrm>
            <a:off x="500743" y="2362200"/>
            <a:ext cx="11201400" cy="3046988"/>
          </a:xfrm>
          <a:prstGeom prst="rect">
            <a:avLst/>
          </a:prstGeom>
          <a:noFill/>
        </p:spPr>
        <p:txBody>
          <a:bodyPr wrap="square" rtlCol="0">
            <a:spAutoFit/>
          </a:bodyPr>
          <a:lstStyle/>
          <a:p>
            <a:pPr algn="just"/>
            <a:r>
              <a:rPr lang="en-US" sz="4800" dirty="0">
                <a:solidFill>
                  <a:srgbClr val="002060"/>
                </a:solidFill>
                <a:latin typeface="Avenir Next Medium" panose="020B0603020202020204" pitchFamily="34" charset="0"/>
              </a:rPr>
              <a:t>An object will remain at rest or in uniform motion in a straight line unless compelled to change its state by the action of an external force. </a:t>
            </a:r>
          </a:p>
        </p:txBody>
      </p:sp>
      <p:sp>
        <p:nvSpPr>
          <p:cNvPr id="2" name="TextBox 1">
            <a:extLst>
              <a:ext uri="{FF2B5EF4-FFF2-40B4-BE49-F238E27FC236}">
                <a16:creationId xmlns:a16="http://schemas.microsoft.com/office/drawing/2014/main" id="{57A42855-D691-4486-9B14-08AEF2C214FB}"/>
              </a:ext>
            </a:extLst>
          </p:cNvPr>
          <p:cNvSpPr txBox="1"/>
          <p:nvPr/>
        </p:nvSpPr>
        <p:spPr>
          <a:xfrm>
            <a:off x="4953000" y="6400800"/>
            <a:ext cx="2270173" cy="830997"/>
          </a:xfrm>
          <a:prstGeom prst="rect">
            <a:avLst/>
          </a:prstGeom>
          <a:noFill/>
        </p:spPr>
        <p:txBody>
          <a:bodyPr wrap="none" rtlCol="0">
            <a:spAutoFit/>
          </a:bodyPr>
          <a:lstStyle/>
          <a:p>
            <a:r>
              <a:rPr lang="en-US" sz="2400" dirty="0">
                <a:solidFill>
                  <a:schemeClr val="bg1"/>
                </a:solidFill>
                <a:latin typeface="Avenir Next Demi Bold" panose="020B0703020202020204" pitchFamily="34" charset="0"/>
                <a:cs typeface="Arial"/>
              </a:rPr>
              <a:t>VisitOWA.com</a:t>
            </a:r>
          </a:p>
          <a:p>
            <a:endParaRPr lang="en-US" sz="2400" dirty="0"/>
          </a:p>
        </p:txBody>
      </p:sp>
    </p:spTree>
    <p:extLst>
      <p:ext uri="{BB962C8B-B14F-4D97-AF65-F5344CB8AC3E}">
        <p14:creationId xmlns:p14="http://schemas.microsoft.com/office/powerpoint/2010/main" val="1705660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9921"/>
            <a:ext cx="3657600" cy="1061357"/>
          </a:xfrm>
        </p:spPr>
        <p:txBody>
          <a:bodyPr>
            <a:normAutofit/>
          </a:bodyPr>
          <a:lstStyle/>
          <a:p>
            <a:pPr algn="ctr"/>
            <a:r>
              <a:rPr lang="en-US" sz="3200" dirty="0">
                <a:latin typeface="Avenir Next Medium" panose="020B0603020202020204" pitchFamily="34" charset="0"/>
              </a:rPr>
              <a:t>Flying Carousel</a:t>
            </a:r>
            <a:br>
              <a:rPr lang="en-US" sz="3200" dirty="0">
                <a:latin typeface="Avenir Next Medium" panose="020B0603020202020204" pitchFamily="34" charset="0"/>
              </a:rPr>
            </a:br>
            <a:r>
              <a:rPr lang="en-US" sz="3200" dirty="0">
                <a:latin typeface="Avenir Next Medium" panose="020B0603020202020204" pitchFamily="34" charset="0"/>
              </a:rPr>
              <a:t>and Freedom Flyer</a:t>
            </a:r>
          </a:p>
        </p:txBody>
      </p:sp>
      <p:pic>
        <p:nvPicPr>
          <p:cNvPr id="6" name="Content Placeholder 5" descr="A picture containing ride, colorful, flying, kite&#10;&#10;Description automatically generated">
            <a:extLst>
              <a:ext uri="{FF2B5EF4-FFF2-40B4-BE49-F238E27FC236}">
                <a16:creationId xmlns:a16="http://schemas.microsoft.com/office/drawing/2014/main" id="{44C766D8-94EA-47B4-8233-45B6825F405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00600" y="990600"/>
            <a:ext cx="6799858" cy="4535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a:xfrm>
            <a:off x="457200" y="1769686"/>
            <a:ext cx="3200400" cy="4535518"/>
          </a:xfrm>
        </p:spPr>
        <p:txBody>
          <a:bodyPr>
            <a:normAutofit/>
          </a:bodyPr>
          <a:lstStyle/>
          <a:p>
            <a:pPr algn="ctr"/>
            <a:r>
              <a:rPr lang="en-US" sz="2200" dirty="0">
                <a:latin typeface="Avenir Next Medium" panose="020B0603020202020204" pitchFamily="34" charset="0"/>
              </a:rPr>
              <a:t>Flying Carousel is a great example of  Newton’s First Law of Motion.  </a:t>
            </a:r>
          </a:p>
          <a:p>
            <a:pPr algn="ctr"/>
            <a:r>
              <a:rPr lang="en-US" sz="2200" dirty="0">
                <a:latin typeface="Avenir Next Medium" panose="020B0603020202020204" pitchFamily="34" charset="0"/>
              </a:rPr>
              <a:t>Newton’s Law states that objects should travel in a straight line unless acted upon by an outside force.  </a:t>
            </a:r>
          </a:p>
          <a:p>
            <a:pPr algn="ctr"/>
            <a:r>
              <a:rPr lang="en-US" sz="2200" dirty="0">
                <a:latin typeface="Avenir Next Medium" panose="020B0603020202020204" pitchFamily="34" charset="0"/>
              </a:rPr>
              <a:t>Centripetal Force is what causes you to swing in a circle while riding Flying Carousel</a:t>
            </a:r>
          </a:p>
        </p:txBody>
      </p:sp>
    </p:spTree>
    <p:extLst>
      <p:ext uri="{BB962C8B-B14F-4D97-AF65-F5344CB8AC3E}">
        <p14:creationId xmlns:p14="http://schemas.microsoft.com/office/powerpoint/2010/main" val="2610366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F4FFC0-0B87-45C8-8082-77BCA36FCB37}"/>
              </a:ext>
            </a:extLst>
          </p:cNvPr>
          <p:cNvSpPr txBox="1"/>
          <p:nvPr/>
        </p:nvSpPr>
        <p:spPr>
          <a:xfrm>
            <a:off x="3124200" y="6300439"/>
            <a:ext cx="7162800" cy="584775"/>
          </a:xfrm>
          <a:prstGeom prst="rect">
            <a:avLst/>
          </a:prstGeom>
          <a:noFill/>
        </p:spPr>
        <p:txBody>
          <a:bodyPr wrap="square" rtlCol="0">
            <a:spAutoFit/>
          </a:bodyPr>
          <a:lstStyle/>
          <a:p>
            <a:r>
              <a:rPr lang="en-US" sz="3200" dirty="0">
                <a:solidFill>
                  <a:schemeClr val="bg1"/>
                </a:solidFill>
                <a:latin typeface="Avenir Next Medium" panose="020B0603020202020204" pitchFamily="34" charset="0"/>
              </a:rPr>
              <a:t>Centripetal means center seeking</a:t>
            </a:r>
          </a:p>
        </p:txBody>
      </p:sp>
      <p:pic>
        <p:nvPicPr>
          <p:cNvPr id="6" name="Picture 5" descr="A picture containing meter&#10;&#10;Description automatically generated">
            <a:extLst>
              <a:ext uri="{FF2B5EF4-FFF2-40B4-BE49-F238E27FC236}">
                <a16:creationId xmlns:a16="http://schemas.microsoft.com/office/drawing/2014/main" id="{F0D78663-9B91-4C25-A609-E0A1DF16C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639" y="304800"/>
            <a:ext cx="8690721" cy="6248400"/>
          </a:xfrm>
          <a:prstGeom prst="rect">
            <a:avLst/>
          </a:prstGeom>
        </p:spPr>
      </p:pic>
    </p:spTree>
    <p:extLst>
      <p:ext uri="{BB962C8B-B14F-4D97-AF65-F5344CB8AC3E}">
        <p14:creationId xmlns:p14="http://schemas.microsoft.com/office/powerpoint/2010/main" val="289414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80010"/>
            <a:ext cx="3505200" cy="773643"/>
          </a:xfrm>
        </p:spPr>
        <p:txBody>
          <a:bodyPr>
            <a:normAutofit fontScale="90000"/>
          </a:bodyPr>
          <a:lstStyle/>
          <a:p>
            <a:pPr algn="ctr"/>
            <a:r>
              <a:rPr lang="en-US" sz="3200" dirty="0">
                <a:latin typeface="Avenir Next Medium" panose="020B0603020202020204" pitchFamily="34" charset="0"/>
              </a:rPr>
              <a:t>Flying Carousel</a:t>
            </a:r>
            <a:br>
              <a:rPr lang="en-US" sz="3200" dirty="0">
                <a:latin typeface="Avenir Next Medium" panose="020B0603020202020204" pitchFamily="34" charset="0"/>
              </a:rPr>
            </a:br>
            <a:r>
              <a:rPr lang="en-US" sz="3200" dirty="0">
                <a:latin typeface="Avenir Next Medium" panose="020B0603020202020204" pitchFamily="34" charset="0"/>
              </a:rPr>
              <a:t>and Freedom Flyer</a:t>
            </a:r>
          </a:p>
        </p:txBody>
      </p:sp>
      <p:sp>
        <p:nvSpPr>
          <p:cNvPr id="4" name="Text Placeholder 3"/>
          <p:cNvSpPr>
            <a:spLocks noGrp="1"/>
          </p:cNvSpPr>
          <p:nvPr>
            <p:ph type="body" sz="half" idx="2"/>
          </p:nvPr>
        </p:nvSpPr>
        <p:spPr>
          <a:xfrm>
            <a:off x="457200" y="1769686"/>
            <a:ext cx="3200400" cy="4535518"/>
          </a:xfrm>
        </p:spPr>
        <p:txBody>
          <a:bodyPr>
            <a:noAutofit/>
          </a:bodyPr>
          <a:lstStyle/>
          <a:p>
            <a:r>
              <a:rPr lang="en-US" sz="2200" dirty="0">
                <a:latin typeface="Avenir Next Medium" panose="020B0603020202020204" pitchFamily="34" charset="0"/>
              </a:rPr>
              <a:t>If you’ve ever swung a ball on a string, you know that ball will travel in a circular path.    </a:t>
            </a:r>
          </a:p>
          <a:p>
            <a:r>
              <a:rPr lang="en-US" sz="2200" dirty="0">
                <a:latin typeface="Avenir Next Medium" panose="020B0603020202020204" pitchFamily="34" charset="0"/>
              </a:rPr>
              <a:t>The ball is traveling in a circular path because an outside force is acting upon the ball.  </a:t>
            </a:r>
          </a:p>
          <a:p>
            <a:r>
              <a:rPr lang="en-US" sz="2200" dirty="0">
                <a:latin typeface="Avenir Next Medium" panose="020B0603020202020204" pitchFamily="34" charset="0"/>
              </a:rPr>
              <a:t>The  string, which is pulling the ball back towards you, acts as centripetal force. </a:t>
            </a:r>
          </a:p>
        </p:txBody>
      </p:sp>
      <p:pic>
        <p:nvPicPr>
          <p:cNvPr id="14" name="Content Placeholder 13" descr="A group of clouds in the sky&#10;&#10;Description automatically generated">
            <a:extLst>
              <a:ext uri="{FF2B5EF4-FFF2-40B4-BE49-F238E27FC236}">
                <a16:creationId xmlns:a16="http://schemas.microsoft.com/office/drawing/2014/main" id="{05B45C16-1476-44C5-8D08-D2C3470C351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00600" y="1195358"/>
            <a:ext cx="6492875" cy="43307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15233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80010"/>
            <a:ext cx="3505200" cy="773643"/>
          </a:xfrm>
        </p:spPr>
        <p:txBody>
          <a:bodyPr>
            <a:normAutofit fontScale="90000"/>
          </a:bodyPr>
          <a:lstStyle/>
          <a:p>
            <a:pPr algn="ctr"/>
            <a:r>
              <a:rPr lang="en-US" sz="3200" dirty="0">
                <a:latin typeface="Avenir Next Medium" panose="020B0603020202020204" pitchFamily="34" charset="0"/>
              </a:rPr>
              <a:t>Flying Carousel</a:t>
            </a:r>
            <a:br>
              <a:rPr lang="en-US" sz="3200" dirty="0">
                <a:latin typeface="Avenir Next Medium" panose="020B0603020202020204" pitchFamily="34" charset="0"/>
              </a:rPr>
            </a:br>
            <a:r>
              <a:rPr lang="en-US" sz="3200" dirty="0">
                <a:latin typeface="Avenir Next Medium" panose="020B0603020202020204" pitchFamily="34" charset="0"/>
              </a:rPr>
              <a:t>and Freedom Flyer</a:t>
            </a:r>
          </a:p>
        </p:txBody>
      </p:sp>
      <p:sp>
        <p:nvSpPr>
          <p:cNvPr id="4" name="Text Placeholder 3"/>
          <p:cNvSpPr>
            <a:spLocks noGrp="1"/>
          </p:cNvSpPr>
          <p:nvPr>
            <p:ph type="body" sz="half" idx="2"/>
          </p:nvPr>
        </p:nvSpPr>
        <p:spPr>
          <a:xfrm>
            <a:off x="457200" y="1769686"/>
            <a:ext cx="3200400" cy="4535518"/>
          </a:xfrm>
        </p:spPr>
        <p:txBody>
          <a:bodyPr>
            <a:noAutofit/>
          </a:bodyPr>
          <a:lstStyle/>
          <a:p>
            <a:r>
              <a:rPr lang="en-US" sz="2400" dirty="0">
                <a:latin typeface="Avenir Next Medium" panose="020B0603020202020204" pitchFamily="34" charset="0"/>
              </a:rPr>
              <a:t>Centripetal force means “center seeking” and it is this force that affects Freedom Flyer and Flying Carousel.  </a:t>
            </a:r>
          </a:p>
          <a:p>
            <a:r>
              <a:rPr lang="en-US" sz="2400" dirty="0">
                <a:latin typeface="Avenir Next Medium" panose="020B0603020202020204" pitchFamily="34" charset="0"/>
              </a:rPr>
              <a:t>The chains from which the swings hang is the centripetal force that keeps them traveling in a circular direction as the gondola turns.  </a:t>
            </a:r>
          </a:p>
          <a:p>
            <a:endParaRPr lang="en-US" sz="2200" dirty="0">
              <a:latin typeface="Avenir Next Medium" panose="020B0603020202020204" pitchFamily="34" charset="0"/>
            </a:endParaRPr>
          </a:p>
        </p:txBody>
      </p:sp>
      <p:pic>
        <p:nvPicPr>
          <p:cNvPr id="7" name="Content Placeholder 6">
            <a:extLst>
              <a:ext uri="{FF2B5EF4-FFF2-40B4-BE49-F238E27FC236}">
                <a16:creationId xmlns:a16="http://schemas.microsoft.com/office/drawing/2014/main" id="{20EA5BE0-8271-4ED8-BED1-30AC74A3CC9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00600" y="1195358"/>
            <a:ext cx="6492875" cy="43307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16253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80010"/>
            <a:ext cx="3505200" cy="773643"/>
          </a:xfrm>
        </p:spPr>
        <p:txBody>
          <a:bodyPr>
            <a:normAutofit fontScale="90000"/>
          </a:bodyPr>
          <a:lstStyle/>
          <a:p>
            <a:pPr algn="ctr"/>
            <a:r>
              <a:rPr lang="en-US" sz="3200" dirty="0">
                <a:latin typeface="Avenir Next Medium" panose="020B0603020202020204" pitchFamily="34" charset="0"/>
              </a:rPr>
              <a:t>Centripetal Force</a:t>
            </a:r>
            <a:br>
              <a:rPr lang="en-US" sz="3200" dirty="0">
                <a:latin typeface="Avenir Next Medium" panose="020B0603020202020204" pitchFamily="34" charset="0"/>
              </a:rPr>
            </a:br>
            <a:r>
              <a:rPr lang="en-US" sz="3200" dirty="0">
                <a:latin typeface="Avenir Next Medium" panose="020B0603020202020204" pitchFamily="34" charset="0"/>
              </a:rPr>
              <a:t>at OWA </a:t>
            </a:r>
          </a:p>
        </p:txBody>
      </p:sp>
      <p:sp>
        <p:nvSpPr>
          <p:cNvPr id="4" name="Text Placeholder 3"/>
          <p:cNvSpPr>
            <a:spLocks noGrp="1"/>
          </p:cNvSpPr>
          <p:nvPr>
            <p:ph type="body" sz="half" idx="2"/>
          </p:nvPr>
        </p:nvSpPr>
        <p:spPr>
          <a:xfrm>
            <a:off x="457200" y="1769686"/>
            <a:ext cx="3200400" cy="4535518"/>
          </a:xfrm>
        </p:spPr>
        <p:txBody>
          <a:bodyPr>
            <a:noAutofit/>
          </a:bodyPr>
          <a:lstStyle/>
          <a:p>
            <a:r>
              <a:rPr lang="en-US" sz="2400" dirty="0">
                <a:latin typeface="Avenir Next Medium" panose="020B0603020202020204" pitchFamily="34" charset="0"/>
              </a:rPr>
              <a:t>Centripetal force plays a part in many other rides at OWA.  </a:t>
            </a:r>
          </a:p>
          <a:p>
            <a:r>
              <a:rPr lang="en-US" sz="2400" dirty="0">
                <a:latin typeface="Avenir Next Medium" panose="020B0603020202020204" pitchFamily="34" charset="0"/>
              </a:rPr>
              <a:t>From the loops and corkscrews on Rollin’ Thunder and the twists and spins of Crazy Mouse to the 360 degrees of motion on Wave Rider,  Centripetal force is what makes these rides exciting.  </a:t>
            </a:r>
          </a:p>
          <a:p>
            <a:endParaRPr lang="en-US" sz="2200" dirty="0">
              <a:latin typeface="Avenir Next Medium" panose="020B0603020202020204" pitchFamily="34" charset="0"/>
            </a:endParaRPr>
          </a:p>
        </p:txBody>
      </p:sp>
      <p:pic>
        <p:nvPicPr>
          <p:cNvPr id="12" name="Content Placeholder 11" descr="A picture containing outdoor, blue, large, water&#10;&#10;Description automatically generated">
            <a:extLst>
              <a:ext uri="{FF2B5EF4-FFF2-40B4-BE49-F238E27FC236}">
                <a16:creationId xmlns:a16="http://schemas.microsoft.com/office/drawing/2014/main" id="{CFEEF9A8-3B6F-4583-B09B-759B877FBF3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00600" y="1195358"/>
            <a:ext cx="6492875" cy="43307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8913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42855-D691-4486-9B14-08AEF2C214FB}"/>
              </a:ext>
            </a:extLst>
          </p:cNvPr>
          <p:cNvSpPr txBox="1"/>
          <p:nvPr/>
        </p:nvSpPr>
        <p:spPr>
          <a:xfrm>
            <a:off x="4953000" y="6400800"/>
            <a:ext cx="2270173" cy="830997"/>
          </a:xfrm>
          <a:prstGeom prst="rect">
            <a:avLst/>
          </a:prstGeom>
          <a:noFill/>
        </p:spPr>
        <p:txBody>
          <a:bodyPr wrap="none" rtlCol="0">
            <a:spAutoFit/>
          </a:bodyPr>
          <a:lstStyle/>
          <a:p>
            <a:r>
              <a:rPr lang="en-US" sz="2400" dirty="0">
                <a:solidFill>
                  <a:schemeClr val="bg1"/>
                </a:solidFill>
                <a:latin typeface="Avenir Next Demi Bold" panose="020B0703020202020204" pitchFamily="34" charset="0"/>
                <a:cs typeface="Arial"/>
              </a:rPr>
              <a:t>VisitOWA.com</a:t>
            </a:r>
          </a:p>
          <a:p>
            <a:endParaRPr lang="en-US" sz="2400" dirty="0"/>
          </a:p>
        </p:txBody>
      </p:sp>
      <p:pic>
        <p:nvPicPr>
          <p:cNvPr id="6" name="EIM Centripetal Force ">
            <a:hlinkClick r:id="" action="ppaction://media"/>
            <a:extLst>
              <a:ext uri="{FF2B5EF4-FFF2-40B4-BE49-F238E27FC236}">
                <a16:creationId xmlns:a16="http://schemas.microsoft.com/office/drawing/2014/main" id="{A6415A9F-EF70-44F1-889F-DAC6638987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800" y="381000"/>
            <a:ext cx="10058400" cy="5657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663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56F3D0-CABD-4A31-968F-49B9BE47559B}"/>
              </a:ext>
            </a:extLst>
          </p:cNvPr>
          <p:cNvSpPr txBox="1"/>
          <p:nvPr/>
        </p:nvSpPr>
        <p:spPr>
          <a:xfrm>
            <a:off x="644569" y="440871"/>
            <a:ext cx="11201400" cy="923330"/>
          </a:xfrm>
          <a:prstGeom prst="rect">
            <a:avLst/>
          </a:prstGeom>
          <a:noFill/>
        </p:spPr>
        <p:txBody>
          <a:bodyPr wrap="square" rtlCol="0">
            <a:spAutoFit/>
          </a:bodyPr>
          <a:lstStyle/>
          <a:p>
            <a:pPr algn="ctr"/>
            <a:r>
              <a:rPr lang="en-US" sz="5400" dirty="0">
                <a:solidFill>
                  <a:srgbClr val="002060"/>
                </a:solidFill>
                <a:latin typeface="Avenir Next Heavy" panose="020B0903020202020204" pitchFamily="34" charset="0"/>
              </a:rPr>
              <a:t>Review/ Follow up</a:t>
            </a:r>
          </a:p>
        </p:txBody>
      </p:sp>
      <p:sp>
        <p:nvSpPr>
          <p:cNvPr id="2" name="TextBox 1">
            <a:extLst>
              <a:ext uri="{FF2B5EF4-FFF2-40B4-BE49-F238E27FC236}">
                <a16:creationId xmlns:a16="http://schemas.microsoft.com/office/drawing/2014/main" id="{57A42855-D691-4486-9B14-08AEF2C214FB}"/>
              </a:ext>
            </a:extLst>
          </p:cNvPr>
          <p:cNvSpPr txBox="1"/>
          <p:nvPr/>
        </p:nvSpPr>
        <p:spPr>
          <a:xfrm>
            <a:off x="4953000" y="6400800"/>
            <a:ext cx="2270173" cy="830997"/>
          </a:xfrm>
          <a:prstGeom prst="rect">
            <a:avLst/>
          </a:prstGeom>
          <a:noFill/>
        </p:spPr>
        <p:txBody>
          <a:bodyPr wrap="none" rtlCol="0">
            <a:spAutoFit/>
          </a:bodyPr>
          <a:lstStyle/>
          <a:p>
            <a:r>
              <a:rPr lang="en-US" sz="2400" dirty="0">
                <a:solidFill>
                  <a:schemeClr val="bg1"/>
                </a:solidFill>
                <a:latin typeface="Avenir Next Demi Bold" panose="020B0703020202020204" pitchFamily="34" charset="0"/>
                <a:cs typeface="Arial"/>
              </a:rPr>
              <a:t>VisitOWA.com</a:t>
            </a:r>
          </a:p>
          <a:p>
            <a:endParaRPr lang="en-US" sz="2400" dirty="0"/>
          </a:p>
        </p:txBody>
      </p:sp>
      <p:sp>
        <p:nvSpPr>
          <p:cNvPr id="4" name="TextBox 3">
            <a:extLst>
              <a:ext uri="{FF2B5EF4-FFF2-40B4-BE49-F238E27FC236}">
                <a16:creationId xmlns:a16="http://schemas.microsoft.com/office/drawing/2014/main" id="{8AE2604F-428B-4A39-980C-E030E66581EC}"/>
              </a:ext>
            </a:extLst>
          </p:cNvPr>
          <p:cNvSpPr txBox="1"/>
          <p:nvPr/>
        </p:nvSpPr>
        <p:spPr>
          <a:xfrm>
            <a:off x="473529" y="1762542"/>
            <a:ext cx="11653062" cy="1354217"/>
          </a:xfrm>
          <a:prstGeom prst="rect">
            <a:avLst/>
          </a:prstGeom>
          <a:noFill/>
        </p:spPr>
        <p:txBody>
          <a:bodyPr wrap="none" rtlCol="0">
            <a:spAutoFit/>
          </a:bodyPr>
          <a:lstStyle/>
          <a:p>
            <a:pPr marL="342900" indent="-342900">
              <a:buFont typeface="+mj-lt"/>
              <a:buAutoNum type="arabicPeriod"/>
            </a:pPr>
            <a:r>
              <a:rPr lang="en-US" sz="2000" dirty="0">
                <a:latin typeface="Avenir Book"/>
              </a:rPr>
              <a:t>Newton’s First Law states that an object in motion will travel in a straight line unless compelled to change its </a:t>
            </a:r>
          </a:p>
          <a:p>
            <a:r>
              <a:rPr lang="en-US" sz="2000" dirty="0">
                <a:latin typeface="Avenir Book"/>
              </a:rPr>
              <a:t>     state by an outside force.  What force is required to </a:t>
            </a:r>
            <a:r>
              <a:rPr lang="en-US" sz="2400" dirty="0">
                <a:latin typeface="Avenir Book"/>
              </a:rPr>
              <a:t>make</a:t>
            </a:r>
            <a:r>
              <a:rPr lang="en-US" sz="2000" dirty="0">
                <a:latin typeface="Avenir Book"/>
              </a:rPr>
              <a:t> you twist and turn on many of the rides at OWA?</a:t>
            </a:r>
          </a:p>
          <a:p>
            <a:pPr marL="342900" indent="-342900">
              <a:buAutoNum type="arabicPeriod" startAt="2"/>
            </a:pPr>
            <a:endParaRPr lang="en-US" sz="2000" dirty="0">
              <a:latin typeface="Avenir Book"/>
            </a:endParaRPr>
          </a:p>
          <a:p>
            <a:pPr marL="342900" indent="-342900">
              <a:buAutoNum type="arabicPeriod" startAt="2"/>
            </a:pPr>
            <a:endParaRPr lang="en-US" dirty="0">
              <a:latin typeface="Avenir Book"/>
            </a:endParaRPr>
          </a:p>
        </p:txBody>
      </p:sp>
    </p:spTree>
    <p:extLst>
      <p:ext uri="{BB962C8B-B14F-4D97-AF65-F5344CB8AC3E}">
        <p14:creationId xmlns:p14="http://schemas.microsoft.com/office/powerpoint/2010/main" val="101385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Retrospect">
  <a:themeElements>
    <a:clrScheme name="EIM">
      <a:dk1>
        <a:srgbClr val="262626"/>
      </a:dk1>
      <a:lt1>
        <a:sysClr val="window" lastClr="FFFFFF"/>
      </a:lt1>
      <a:dk2>
        <a:srgbClr val="344068"/>
      </a:dk2>
      <a:lt2>
        <a:srgbClr val="D9E0E6"/>
      </a:lt2>
      <a:accent1>
        <a:srgbClr val="FF6600"/>
      </a:accent1>
      <a:accent2>
        <a:srgbClr val="344068"/>
      </a:accent2>
      <a:accent3>
        <a:srgbClr val="1D9399"/>
      </a:accent3>
      <a:accent4>
        <a:srgbClr val="42BA97"/>
      </a:accent4>
      <a:accent5>
        <a:srgbClr val="3E8853"/>
      </a:accent5>
      <a:accent6>
        <a:srgbClr val="62A39F"/>
      </a:accent6>
      <a:hlink>
        <a:srgbClr val="FF6600"/>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7065</TotalTime>
  <Words>356</Words>
  <Application>Microsoft Office PowerPoint</Application>
  <PresentationFormat>Widescreen</PresentationFormat>
  <Paragraphs>44</Paragraphs>
  <Slides>12</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Avenir Book</vt:lpstr>
      <vt:lpstr>Avenir Next Demi Bold</vt:lpstr>
      <vt:lpstr>Avenir Next Heavy</vt:lpstr>
      <vt:lpstr>Avenir Next Medium</vt:lpstr>
      <vt:lpstr>Calibri</vt:lpstr>
      <vt:lpstr>Calibri Light</vt:lpstr>
      <vt:lpstr>Retrospect</vt:lpstr>
      <vt:lpstr>PowerPoint Presentation</vt:lpstr>
      <vt:lpstr>PowerPoint Presentation</vt:lpstr>
      <vt:lpstr>Flying Carousel and Freedom Flyer</vt:lpstr>
      <vt:lpstr>PowerPoint Presentation</vt:lpstr>
      <vt:lpstr>Flying Carousel and Freedom Flyer</vt:lpstr>
      <vt:lpstr>Flying Carousel and Freedom Flyer</vt:lpstr>
      <vt:lpstr>Centripetal Force at OWA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Howard</dc:creator>
  <cp:lastModifiedBy>Erin Bryars</cp:lastModifiedBy>
  <cp:revision>150</cp:revision>
  <cp:lastPrinted>2017-02-27T16:47:13Z</cp:lastPrinted>
  <dcterms:created xsi:type="dcterms:W3CDTF">2016-01-13T14:05:23Z</dcterms:created>
  <dcterms:modified xsi:type="dcterms:W3CDTF">2020-04-22T14:26:01Z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2016-01-04T00:00:00Z</vt:filetime>
  </property>
  <property fmtid="{D5CDD505-2E9C-101B-9397-08002B2CF9AE}" pid="3" name="Creator">
    <vt:lpwstr>Microsoft® PowerPoint® 2013</vt:lpwstr>
  </property>
  <property fmtid="{D5CDD505-2E9C-101B-9397-08002B2CF9AE}" pid="4" name="LastSaved">
    <vt:filetime>2016-01-13T00:00:00Z</vt:filetime>
  </property>
  <property fmtid="{D5CDD505-2E9C-101B-9397-08002B2CF9AE}" pid="5" name="_MarkAsFinal">
    <vt:bool>true</vt:bool>
  </property>
</Properties>
</file>